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3"/>
  </p:notesMasterIdLst>
  <p:sldIdLst>
    <p:sldId id="256" r:id="rId2"/>
    <p:sldId id="257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73" r:id="rId11"/>
    <p:sldId id="27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D6C7-0A11-4713-A471-4D362F8C76A6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94A72-C90B-4152-9C44-75046701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0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27B67E9-B9E6-47BF-8603-CF21137E9698}" type="slidenum">
              <a:rPr lang="ru-RU" altLang="ru-RU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2085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2"/>
          <p:cNvSpPr>
            <a:spLocks noGrp="1"/>
          </p:cNvSpPr>
          <p:nvPr>
            <p:ph type="ctrTitle"/>
          </p:nvPr>
        </p:nvSpPr>
        <p:spPr>
          <a:xfrm>
            <a:off x="-396875" y="1125538"/>
            <a:ext cx="9864725" cy="2262187"/>
          </a:xfrm>
        </p:spPr>
        <p:txBody>
          <a:bodyPr/>
          <a:lstStyle/>
          <a:p>
            <a:pPr algn="ctr"/>
            <a:r>
              <a:rPr lang="ru-RU" altLang="ru-RU" sz="4400" smtClean="0">
                <a:ea typeface="ＭＳ Ｐゴシック" panose="020B0600070205080204" pitchFamily="34" charset="-128"/>
              </a:rPr>
              <a:t>	Организация и планирование строительства</a:t>
            </a:r>
            <a:br>
              <a:rPr lang="ru-RU" altLang="ru-RU" sz="4400" smtClean="0">
                <a:ea typeface="ＭＳ Ｐゴシック" panose="020B0600070205080204" pitchFamily="34" charset="-128"/>
              </a:rPr>
            </a:br>
            <a:r>
              <a:rPr lang="ru-RU" altLang="ru-RU" sz="4400" smtClean="0">
                <a:ea typeface="ＭＳ Ｐゴシック" panose="020B0600070205080204" pitchFamily="34" charset="-128"/>
              </a:rPr>
              <a:t> транспортных сооружений</a:t>
            </a:r>
          </a:p>
        </p:txBody>
      </p:sp>
    </p:spTree>
    <p:extLst>
      <p:ext uri="{BB962C8B-B14F-4D97-AF65-F5344CB8AC3E}">
        <p14:creationId xmlns:p14="http://schemas.microsoft.com/office/powerpoint/2010/main" val="38873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323850" y="1125538"/>
            <a:ext cx="8280400" cy="3167062"/>
          </a:xfrm>
        </p:spPr>
        <p:txBody>
          <a:bodyPr>
            <a:normAutofit/>
          </a:bodyPr>
          <a:lstStyle/>
          <a:p>
            <a:pPr algn="ctr"/>
            <a:r>
              <a:rPr lang="ru-RU" altLang="ru-RU" sz="4800" dirty="0" err="1">
                <a:ea typeface="ＭＳ Ｐゴシック" panose="020B0600070205080204" pitchFamily="34" charset="-128"/>
              </a:rPr>
              <a:t>ОиПСТР</a:t>
            </a:r>
            <a:r>
              <a:rPr lang="ru-RU" altLang="ru-RU" sz="4800" dirty="0">
                <a:ea typeface="ＭＳ Ｐゴシック" panose="020B0600070205080204" pitchFamily="34" charset="-128"/>
              </a:rPr>
              <a:t> Тема 8 Лекция 12 Производственная база дорожного строительства.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8619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920880" cy="136815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Назначение, классификация и размещение производственных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предприятий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10081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Производственные предприятия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i="1" dirty="0" smtClean="0"/>
              <a:t>– </a:t>
            </a:r>
            <a:r>
              <a:rPr lang="ru-RU" sz="2600" dirty="0" smtClean="0"/>
              <a:t>комплекс </a:t>
            </a:r>
            <a:r>
              <a:rPr lang="ru-RU" sz="2600" dirty="0"/>
              <a:t>сооружений, машин </a:t>
            </a:r>
            <a:r>
              <a:rPr lang="ru-RU" sz="2600" dirty="0" smtClean="0"/>
              <a:t>и оборудования</a:t>
            </a:r>
            <a:r>
              <a:rPr lang="ru-RU" sz="2600" dirty="0"/>
              <a:t>, которые </a:t>
            </a:r>
            <a:r>
              <a:rPr lang="ru-RU" sz="2600" dirty="0" smtClean="0"/>
              <a:t>обеспечивают добычу </a:t>
            </a:r>
            <a:r>
              <a:rPr lang="ru-RU" sz="2600" dirty="0"/>
              <a:t>необходимых для дорожного строительства материалов, изготовление полуфабрикатов, изделий и </a:t>
            </a:r>
            <a:r>
              <a:rPr lang="ru-RU" sz="2600" dirty="0" smtClean="0"/>
              <a:t>деталей </a:t>
            </a:r>
            <a:endParaRPr lang="ru-RU" sz="2600" dirty="0"/>
          </a:p>
          <a:p>
            <a:pPr>
              <a:buNone/>
            </a:pPr>
            <a:endParaRPr lang="ru-RU" dirty="0"/>
          </a:p>
        </p:txBody>
      </p:sp>
      <p:sp>
        <p:nvSpPr>
          <p:cNvPr id="40" name="Содержимое 2"/>
          <p:cNvSpPr txBox="1">
            <a:spLocks/>
          </p:cNvSpPr>
          <p:nvPr/>
        </p:nvSpPr>
        <p:spPr>
          <a:xfrm>
            <a:off x="179512" y="3501008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5600" dirty="0"/>
              <a:t>По характеру эксплуатации в зависимости </a:t>
            </a:r>
            <a:r>
              <a:rPr lang="ru-RU" sz="5600" dirty="0" smtClean="0"/>
              <a:t>от </a:t>
            </a:r>
            <a:r>
              <a:rPr lang="ru-RU" sz="5600" dirty="0"/>
              <a:t>размещения и средств доставки материалов предприятия могут </a:t>
            </a:r>
            <a:r>
              <a:rPr lang="ru-RU" sz="5600" dirty="0" smtClean="0"/>
              <a:t>быть:</a:t>
            </a:r>
          </a:p>
          <a:p>
            <a:pPr>
              <a:lnSpc>
                <a:spcPct val="120000"/>
              </a:lnSpc>
            </a:pPr>
            <a:endParaRPr lang="ru-RU" sz="5600" dirty="0" smtClean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5600" b="1" dirty="0"/>
              <a:t> </a:t>
            </a:r>
            <a:r>
              <a:rPr lang="ru-RU" sz="5600" b="1" dirty="0" smtClean="0"/>
              <a:t>прирельсовые</a:t>
            </a:r>
            <a:endParaRPr lang="ru-RU" sz="5600" b="1" dirty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5600" b="1" dirty="0" err="1" smtClean="0"/>
              <a:t>притрассовые</a:t>
            </a:r>
            <a:endParaRPr lang="ru-RU" sz="5600" b="1" dirty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5600" b="1" dirty="0" err="1" smtClean="0"/>
              <a:t>прикарьерные</a:t>
            </a:r>
            <a:endParaRPr lang="ru-RU" sz="5600" b="1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Содержимое 2"/>
          <p:cNvSpPr txBox="1">
            <a:spLocks/>
          </p:cNvSpPr>
          <p:nvPr/>
        </p:nvSpPr>
        <p:spPr>
          <a:xfrm>
            <a:off x="251520" y="4941168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400" dirty="0"/>
              <a:t>Предприятия для приготовления смесей разделяют на</a:t>
            </a:r>
            <a:r>
              <a:rPr lang="ru-RU" sz="1400" dirty="0" smtClean="0"/>
              <a:t>:</a:t>
            </a:r>
          </a:p>
          <a:p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b="1" dirty="0" smtClean="0"/>
              <a:t>стационарные</a:t>
            </a:r>
            <a:endParaRPr lang="ru-RU" sz="1400" b="1" dirty="0"/>
          </a:p>
          <a:p>
            <a:pPr>
              <a:buFont typeface="Arial" pitchFamily="34" charset="0"/>
              <a:buChar char="•"/>
            </a:pPr>
            <a:r>
              <a:rPr lang="ru-RU" sz="1400" b="1" dirty="0" smtClean="0"/>
              <a:t> инвентарные</a:t>
            </a:r>
            <a:endParaRPr lang="ru-RU" sz="1400" b="1" dirty="0"/>
          </a:p>
          <a:p>
            <a:pPr>
              <a:buFont typeface="Arial" pitchFamily="34" charset="0"/>
              <a:buChar char="•"/>
            </a:pPr>
            <a:r>
              <a:rPr lang="ru-RU" sz="1400" b="1" dirty="0" smtClean="0"/>
              <a:t> передвижные</a:t>
            </a:r>
            <a:endParaRPr lang="ru-RU" sz="1400" b="1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76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47864" y="260648"/>
            <a:ext cx="2808312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Производственные предприятия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275856" y="1052736"/>
            <a:ext cx="504056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752020" y="980728"/>
            <a:ext cx="36004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796136" y="1052736"/>
            <a:ext cx="504056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611560" y="1556792"/>
            <a:ext cx="2016224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Основного назначения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2204864"/>
            <a:ext cx="2016224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Карьеры, ДКЗ</a:t>
            </a:r>
            <a:endParaRPr lang="ru-RU" sz="16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11560" y="2636912"/>
            <a:ext cx="2016224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Битумные и эмульсионные базы</a:t>
            </a:r>
            <a:endParaRPr lang="ru-RU" sz="16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11560" y="3429000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Базы  цемента и минерального порошка</a:t>
            </a:r>
            <a:endParaRPr lang="ru-RU" sz="16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11560" y="4293096"/>
            <a:ext cx="2016224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АБЗ</a:t>
            </a:r>
            <a:endParaRPr lang="ru-RU" sz="16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11560" y="4725144"/>
            <a:ext cx="2016224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ЦБЗ</a:t>
            </a:r>
            <a:endParaRPr lang="ru-RU" sz="1600" dirty="0"/>
          </a:p>
        </p:txBody>
      </p:sp>
      <p:cxnSp>
        <p:nvCxnSpPr>
          <p:cNvPr id="39" name="Shape 38"/>
          <p:cNvCxnSpPr>
            <a:stCxn id="25" idx="1"/>
          </p:cNvCxnSpPr>
          <p:nvPr/>
        </p:nvCxnSpPr>
        <p:spPr>
          <a:xfrm rot="10800000" flipV="1">
            <a:off x="323528" y="1808820"/>
            <a:ext cx="288032" cy="3060340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26" idx="1"/>
          </p:cNvCxnSpPr>
          <p:nvPr/>
        </p:nvCxnSpPr>
        <p:spPr>
          <a:xfrm>
            <a:off x="323528" y="234888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323528" y="2924944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323528" y="378904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323528" y="4437112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323528" y="486916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3563888" y="1628800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Подсобно-производственного назначения</a:t>
            </a:r>
            <a:endParaRPr lang="ru-RU" sz="1600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3563888" y="2492896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Склады и хранилища различного назначения</a:t>
            </a:r>
            <a:endParaRPr lang="ru-RU" sz="1600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3563888" y="3356992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Ремонтно-механические мастерские</a:t>
            </a:r>
            <a:endParaRPr lang="ru-RU" sz="1600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3563888" y="4221088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Пункты технического обслуживания ДСМ</a:t>
            </a:r>
            <a:endParaRPr lang="ru-RU" sz="1600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3563888" y="5085184"/>
            <a:ext cx="1944216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Объекты административного назначения</a:t>
            </a:r>
            <a:endParaRPr lang="ru-RU" sz="1600" dirty="0"/>
          </a:p>
        </p:txBody>
      </p:sp>
      <p:cxnSp>
        <p:nvCxnSpPr>
          <p:cNvPr id="80" name="Shape 79"/>
          <p:cNvCxnSpPr>
            <a:stCxn id="74" idx="1"/>
          </p:cNvCxnSpPr>
          <p:nvPr/>
        </p:nvCxnSpPr>
        <p:spPr>
          <a:xfrm rot="10800000" flipV="1">
            <a:off x="3275856" y="1988840"/>
            <a:ext cx="288032" cy="352839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3275856" y="3645024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3275856" y="285293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3275856" y="465313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3275856" y="5517232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>
            <a:off x="6516216" y="1628800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Энергетического обслуживания</a:t>
            </a:r>
            <a:endParaRPr lang="ru-RU" sz="1600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6516216" y="2492896"/>
            <a:ext cx="2016224" cy="3600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Электростанции</a:t>
            </a:r>
            <a:endParaRPr lang="ru-RU" sz="1600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6516216" y="2996952"/>
            <a:ext cx="2016224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Котельные установки</a:t>
            </a:r>
            <a:endParaRPr lang="ru-RU" sz="1600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6516216" y="3645024"/>
            <a:ext cx="2016224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Компрессорные станции</a:t>
            </a:r>
            <a:endParaRPr lang="ru-RU" sz="1600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6516216" y="4293096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Водопровод и очистные сооружения</a:t>
            </a:r>
            <a:endParaRPr lang="ru-RU" sz="1600" dirty="0"/>
          </a:p>
        </p:txBody>
      </p:sp>
      <p:cxnSp>
        <p:nvCxnSpPr>
          <p:cNvPr id="107" name="Shape 106"/>
          <p:cNvCxnSpPr>
            <a:stCxn id="102" idx="1"/>
          </p:cNvCxnSpPr>
          <p:nvPr/>
        </p:nvCxnSpPr>
        <p:spPr>
          <a:xfrm rot="10800000" flipV="1">
            <a:off x="6228184" y="1988840"/>
            <a:ext cx="288032" cy="266429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>
            <a:off x="6228184" y="3284984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/>
          <p:cNvCxnSpPr/>
          <p:nvPr/>
        </p:nvCxnSpPr>
        <p:spPr>
          <a:xfrm>
            <a:off x="6228184" y="270892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/>
          <p:nvPr/>
        </p:nvCxnSpPr>
        <p:spPr>
          <a:xfrm>
            <a:off x="6228184" y="3861048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>
            <a:off x="6228184" y="465313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82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0" y="116632"/>
            <a:ext cx="3779912" cy="504056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Размещение</a:t>
            </a:r>
            <a:r>
              <a:rPr kumimoji="0" lang="ru-RU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предприятий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620688"/>
            <a:ext cx="914400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При выборе места </a:t>
            </a:r>
            <a:r>
              <a:rPr lang="ru-RU" sz="1400" dirty="0"/>
              <a:t>расположения производственного предприятия учитывают</a:t>
            </a:r>
            <a:r>
              <a:rPr lang="ru-RU" sz="14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возможность </a:t>
            </a:r>
            <a:r>
              <a:rPr lang="ru-RU" sz="1400" dirty="0"/>
              <a:t>получения исходных </a:t>
            </a:r>
            <a:r>
              <a:rPr lang="ru-RU" sz="1400" dirty="0" smtClean="0"/>
              <a:t>материалов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величину </a:t>
            </a:r>
            <a:r>
              <a:rPr lang="ru-RU" sz="1400" dirty="0"/>
              <a:t>транспортных </a:t>
            </a:r>
            <a:r>
              <a:rPr lang="ru-RU" sz="1400" dirty="0" smtClean="0"/>
              <a:t>затрат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техническую </a:t>
            </a:r>
            <a:r>
              <a:rPr lang="ru-RU" sz="1400" dirty="0"/>
              <a:t>обусловленность, ограничивающую дальность транспортирования, например, асфальтобетонной </a:t>
            </a:r>
            <a:r>
              <a:rPr lang="ru-RU" sz="1400" dirty="0" smtClean="0"/>
              <a:t>смеси</a:t>
            </a:r>
          </a:p>
          <a:p>
            <a:r>
              <a:rPr lang="ru-RU" sz="1400" b="1" i="1" dirty="0" smtClean="0"/>
              <a:t>Схемы развития и размещения предприятий должны разрабатываться с учетом перспективы на 5- или 10-летний период</a:t>
            </a:r>
          </a:p>
          <a:p>
            <a:pPr>
              <a:buFont typeface="Arial" pitchFamily="34" charset="0"/>
              <a:buChar char="•"/>
            </a:pPr>
            <a:endParaRPr lang="ru-RU" sz="1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0" y="2276872"/>
            <a:ext cx="9144000" cy="115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dirty="0" smtClean="0"/>
              <a:t>При </a:t>
            </a:r>
            <a:r>
              <a:rPr lang="ru-RU" sz="1400" b="1" dirty="0"/>
              <a:t>выборе площадки для строительства </a:t>
            </a:r>
            <a:r>
              <a:rPr lang="ru-RU" sz="1400" dirty="0"/>
              <a:t>производственного предприятия учитывают</a:t>
            </a:r>
            <a:r>
              <a:rPr lang="ru-RU" sz="1400" dirty="0" smtClean="0"/>
              <a:t>: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географические </a:t>
            </a:r>
            <a:r>
              <a:rPr lang="ru-RU" sz="1400" dirty="0"/>
              <a:t>и гидрологические </a:t>
            </a:r>
            <a:r>
              <a:rPr lang="ru-RU" sz="1400" dirty="0" smtClean="0"/>
              <a:t>условия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существующую </a:t>
            </a:r>
            <a:r>
              <a:rPr lang="ru-RU" sz="1400" dirty="0"/>
              <a:t>транспортную </a:t>
            </a:r>
            <a:r>
              <a:rPr lang="ru-RU" sz="1400" dirty="0" smtClean="0"/>
              <a:t>сеть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обеспеченность </a:t>
            </a:r>
            <a:r>
              <a:rPr lang="ru-RU" sz="1400" dirty="0"/>
              <a:t>района электроэнергией, водой, жилплощадью, культурно-бытовыми </a:t>
            </a:r>
            <a:r>
              <a:rPr lang="ru-RU" sz="1400" dirty="0" smtClean="0"/>
              <a:t>помещениями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противопожарные </a:t>
            </a:r>
            <a:r>
              <a:rPr lang="ru-RU" sz="1400" dirty="0"/>
              <a:t>и санитарно-технические </a:t>
            </a:r>
            <a:r>
              <a:rPr lang="ru-RU" sz="1400" dirty="0" smtClean="0"/>
              <a:t>условия</a:t>
            </a:r>
            <a:endParaRPr lang="ru-RU" sz="1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3501008"/>
            <a:ext cx="9144000" cy="33569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Оптимальный вариант размещения производственного предприятия </a:t>
            </a:r>
            <a:r>
              <a:rPr lang="ru-RU" sz="1400" dirty="0"/>
              <a:t>выбирают по </a:t>
            </a:r>
            <a:r>
              <a:rPr lang="ru-RU" sz="1400" b="1" dirty="0"/>
              <a:t>минимуму приведенных затрат </a:t>
            </a:r>
            <a:r>
              <a:rPr lang="ru-RU" sz="1400" dirty="0"/>
              <a:t>на производство и транспортирование продукции при одинаковом ее качестве по </a:t>
            </a:r>
            <a:r>
              <a:rPr lang="ru-RU" sz="1400" dirty="0" smtClean="0"/>
              <a:t>формуле:</a:t>
            </a:r>
          </a:p>
          <a:p>
            <a:endParaRPr lang="ru-RU" sz="1400" dirty="0"/>
          </a:p>
          <a:p>
            <a:pPr algn="ctr"/>
            <a:r>
              <a:rPr lang="ru-RU" sz="1400" b="1" i="1" dirty="0"/>
              <a:t>З</a:t>
            </a:r>
            <a:r>
              <a:rPr lang="ru-RU" sz="1400" b="1" i="1" baseline="-25000" dirty="0"/>
              <a:t>П</a:t>
            </a:r>
            <a:r>
              <a:rPr lang="ru-RU" sz="1400" b="1" dirty="0"/>
              <a:t> =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пр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тс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пер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тгп</a:t>
            </a:r>
            <a:r>
              <a:rPr lang="ru-RU" sz="1400" b="1" dirty="0"/>
              <a:t> + </a:t>
            </a:r>
            <a:r>
              <a:rPr lang="ru-RU" sz="1400" b="1" i="1" dirty="0" err="1" smtClean="0"/>
              <a:t>Е</a:t>
            </a:r>
            <a:r>
              <a:rPr lang="ru-RU" sz="1400" b="1" baseline="-25000" dirty="0" err="1" smtClean="0"/>
              <a:t>н</a:t>
            </a:r>
            <a:r>
              <a:rPr lang="ru-RU" sz="1400" b="1" dirty="0" smtClean="0"/>
              <a:t>·</a:t>
            </a:r>
            <a:r>
              <a:rPr lang="ru-RU" sz="1400" b="1" i="1" dirty="0" err="1" smtClean="0"/>
              <a:t>К</a:t>
            </a:r>
            <a:r>
              <a:rPr lang="ru-RU" sz="1400" b="1" baseline="-25000" dirty="0" err="1" smtClean="0"/>
              <a:t>уд</a:t>
            </a:r>
            <a:endParaRPr lang="ru-RU" sz="1400" b="1" baseline="-25000" dirty="0" smtClean="0"/>
          </a:p>
          <a:p>
            <a:pPr algn="ctr"/>
            <a:endParaRPr lang="ru-RU" sz="1400" b="1" dirty="0"/>
          </a:p>
          <a:p>
            <a:r>
              <a:rPr lang="ru-RU" sz="1400" dirty="0" smtClean="0"/>
              <a:t>где </a:t>
            </a:r>
            <a:r>
              <a:rPr lang="ru-RU" sz="1400" i="1" dirty="0" err="1"/>
              <a:t>С</a:t>
            </a:r>
            <a:r>
              <a:rPr lang="ru-RU" sz="1400" baseline="-25000" dirty="0" err="1"/>
              <a:t>пр</a:t>
            </a:r>
            <a:r>
              <a:rPr lang="ru-RU" sz="1400" dirty="0"/>
              <a:t> - затраты на приобретение сырья;</a:t>
            </a:r>
          </a:p>
          <a:p>
            <a:r>
              <a:rPr lang="ru-RU" sz="1400" i="1" dirty="0" err="1"/>
              <a:t>С</a:t>
            </a:r>
            <a:r>
              <a:rPr lang="ru-RU" sz="1400" baseline="-25000" dirty="0" err="1"/>
              <a:t>тс</a:t>
            </a:r>
            <a:r>
              <a:rPr lang="ru-RU" sz="1400" dirty="0"/>
              <a:t> - затраты на транспортирование сырья от места производства до перерабатывающего предприятия;</a:t>
            </a:r>
          </a:p>
          <a:p>
            <a:r>
              <a:rPr lang="ru-RU" sz="1400" i="1" dirty="0"/>
              <a:t>С</a:t>
            </a:r>
            <a:r>
              <a:rPr lang="ru-RU" sz="1400" baseline="-25000" dirty="0"/>
              <a:t>пер</a:t>
            </a:r>
            <a:r>
              <a:rPr lang="ru-RU" sz="1400" dirty="0"/>
              <a:t> - затраты предприятия на переработку сырья в готовую продукцию;</a:t>
            </a:r>
          </a:p>
          <a:p>
            <a:r>
              <a:rPr lang="ru-RU" sz="1400" i="1" dirty="0" err="1"/>
              <a:t>С</a:t>
            </a:r>
            <a:r>
              <a:rPr lang="ru-RU" sz="1400" baseline="-25000" dirty="0" err="1"/>
              <a:t>тгп</a:t>
            </a:r>
            <a:r>
              <a:rPr lang="ru-RU" sz="1400" dirty="0"/>
              <a:t> - затраты на транспортирование готовой продукции с предприятия потребителю;</a:t>
            </a:r>
          </a:p>
          <a:p>
            <a:r>
              <a:rPr lang="ru-RU" sz="1400" i="1" dirty="0" err="1"/>
              <a:t>Е</a:t>
            </a:r>
            <a:r>
              <a:rPr lang="ru-RU" sz="1400" baseline="-25000" dirty="0" err="1"/>
              <a:t>н</a:t>
            </a:r>
            <a:r>
              <a:rPr lang="ru-RU" sz="1400" dirty="0"/>
              <a:t> - нормативный коэффициент сравнительной эффективности капитальных вложений </a:t>
            </a:r>
            <a:r>
              <a:rPr lang="ru-RU" sz="1400" dirty="0" smtClean="0"/>
              <a:t>(</a:t>
            </a:r>
            <a:r>
              <a:rPr lang="ru-RU" sz="1400" i="1" dirty="0" err="1" smtClean="0"/>
              <a:t>Е</a:t>
            </a:r>
            <a:r>
              <a:rPr lang="ru-RU" sz="1400" baseline="-25000" dirty="0" err="1" smtClean="0"/>
              <a:t>н</a:t>
            </a:r>
            <a:r>
              <a:rPr lang="ru-RU" sz="1400" dirty="0" smtClean="0"/>
              <a:t> </a:t>
            </a:r>
            <a:r>
              <a:rPr lang="ru-RU" sz="1400" dirty="0"/>
              <a:t>= 0,12);</a:t>
            </a:r>
          </a:p>
          <a:p>
            <a:r>
              <a:rPr lang="ru-RU" sz="1400" i="1" dirty="0" err="1"/>
              <a:t>К</a:t>
            </a:r>
            <a:r>
              <a:rPr lang="ru-RU" sz="1400" baseline="-25000" dirty="0" err="1"/>
              <a:t>уд</a:t>
            </a:r>
            <a:r>
              <a:rPr lang="ru-RU" sz="1400" dirty="0"/>
              <a:t> - удельные капиталовложения на строительство предприятия</a:t>
            </a:r>
            <a:r>
              <a:rPr lang="ru-RU" sz="1400" dirty="0" smtClean="0"/>
              <a:t>,</a:t>
            </a:r>
            <a:endParaRPr lang="ru-RU" sz="1400" dirty="0"/>
          </a:p>
          <a:p>
            <a:pPr algn="ctr"/>
            <a:r>
              <a:rPr lang="ru-RU" sz="1400" b="1" dirty="0"/>
              <a:t> </a:t>
            </a:r>
            <a:r>
              <a:rPr lang="ru-RU" sz="1400" b="1" i="1" dirty="0" err="1"/>
              <a:t>К</a:t>
            </a:r>
            <a:r>
              <a:rPr lang="ru-RU" sz="1400" b="1" baseline="-25000" dirty="0" err="1"/>
              <a:t>уд</a:t>
            </a:r>
            <a:r>
              <a:rPr lang="ru-RU" sz="1400" b="1" dirty="0"/>
              <a:t> = </a:t>
            </a:r>
            <a:r>
              <a:rPr lang="ru-RU" sz="1400" b="1" i="1" dirty="0"/>
              <a:t>Ф</a:t>
            </a:r>
            <a:r>
              <a:rPr lang="ru-RU" sz="1400" b="1" dirty="0"/>
              <a:t>/</a:t>
            </a:r>
            <a:r>
              <a:rPr lang="ru-RU" sz="1400" b="1" i="1" dirty="0" err="1"/>
              <a:t>Q</a:t>
            </a:r>
            <a:r>
              <a:rPr lang="ru-RU" sz="1400" b="1" baseline="-25000" dirty="0" err="1"/>
              <a:t>г</a:t>
            </a:r>
            <a:r>
              <a:rPr lang="ru-RU" sz="1400" b="1" baseline="-25000" dirty="0"/>
              <a:t> </a:t>
            </a:r>
            <a:endParaRPr lang="ru-RU" sz="1400" b="1" baseline="-25000" dirty="0" smtClean="0"/>
          </a:p>
          <a:p>
            <a:pPr algn="ctr"/>
            <a:endParaRPr lang="ru-RU" sz="1400" b="1" baseline="-25000" dirty="0"/>
          </a:p>
          <a:p>
            <a:r>
              <a:rPr lang="ru-RU" sz="1400" dirty="0" smtClean="0"/>
              <a:t>где </a:t>
            </a:r>
            <a:r>
              <a:rPr lang="ru-RU" sz="1400" b="1" i="1" dirty="0" smtClean="0"/>
              <a:t> </a:t>
            </a:r>
            <a:r>
              <a:rPr lang="ru-RU" sz="1400" i="1" dirty="0" smtClean="0"/>
              <a:t>Ф</a:t>
            </a:r>
            <a:r>
              <a:rPr lang="ru-RU" sz="1400" dirty="0" smtClean="0"/>
              <a:t> </a:t>
            </a:r>
            <a:r>
              <a:rPr lang="ru-RU" sz="1400" dirty="0"/>
              <a:t>- стоимость основных промышленно-производственных фондов, </a:t>
            </a:r>
            <a:r>
              <a:rPr lang="ru-RU" sz="1400" dirty="0" smtClean="0"/>
              <a:t>  </a:t>
            </a:r>
          </a:p>
          <a:p>
            <a:r>
              <a:rPr lang="ru-RU" sz="1400" i="1" dirty="0" err="1" smtClean="0"/>
              <a:t>Q</a:t>
            </a:r>
            <a:r>
              <a:rPr lang="ru-RU" sz="1400" baseline="-25000" dirty="0" err="1" smtClean="0"/>
              <a:t>г</a:t>
            </a:r>
            <a:r>
              <a:rPr lang="ru-RU" sz="1400" dirty="0" smtClean="0"/>
              <a:t> </a:t>
            </a:r>
            <a:r>
              <a:rPr lang="ru-RU" sz="1400" dirty="0"/>
              <a:t>- годовая проектная мощность </a:t>
            </a:r>
            <a:r>
              <a:rPr lang="ru-RU" sz="1400" dirty="0" smtClean="0"/>
              <a:t>предприятия</a:t>
            </a:r>
            <a:endParaRPr lang="ru-RU" sz="1400" dirty="0"/>
          </a:p>
          <a:p>
            <a:r>
              <a:rPr lang="ru-RU" sz="1400" dirty="0"/>
              <a:t>	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4149080"/>
            <a:ext cx="2448272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067944" y="5877272"/>
            <a:ext cx="1152128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28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0" y="116632"/>
            <a:ext cx="3779912" cy="504056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Размещение</a:t>
            </a:r>
            <a:r>
              <a:rPr kumimoji="0" lang="ru-RU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предприятий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620688"/>
            <a:ext cx="914400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При выборе места </a:t>
            </a:r>
            <a:r>
              <a:rPr lang="ru-RU" sz="1400" dirty="0"/>
              <a:t>расположения производственного предприятия учитывают</a:t>
            </a:r>
            <a:r>
              <a:rPr lang="ru-RU" sz="14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возможность </a:t>
            </a:r>
            <a:r>
              <a:rPr lang="ru-RU" sz="1400" dirty="0"/>
              <a:t>получения исходных </a:t>
            </a:r>
            <a:r>
              <a:rPr lang="ru-RU" sz="1400" dirty="0" smtClean="0"/>
              <a:t>материалов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величину </a:t>
            </a:r>
            <a:r>
              <a:rPr lang="ru-RU" sz="1400" dirty="0"/>
              <a:t>транспортных </a:t>
            </a:r>
            <a:r>
              <a:rPr lang="ru-RU" sz="1400" dirty="0" smtClean="0"/>
              <a:t>затрат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техническую </a:t>
            </a:r>
            <a:r>
              <a:rPr lang="ru-RU" sz="1400" dirty="0"/>
              <a:t>обусловленность, ограничивающую дальность транспортирования, например, асфальтобетонной </a:t>
            </a:r>
            <a:r>
              <a:rPr lang="ru-RU" sz="1400" dirty="0" smtClean="0"/>
              <a:t>смеси</a:t>
            </a:r>
          </a:p>
          <a:p>
            <a:r>
              <a:rPr lang="ru-RU" sz="1400" b="1" i="1" dirty="0" smtClean="0"/>
              <a:t>Схемы развития и размещения предприятий должны разрабатываться с учетом перспективы на 5- или 10-летний период</a:t>
            </a:r>
          </a:p>
          <a:p>
            <a:pPr>
              <a:buFont typeface="Arial" pitchFamily="34" charset="0"/>
              <a:buChar char="•"/>
            </a:pPr>
            <a:endParaRPr lang="ru-RU" sz="1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0" y="2276872"/>
            <a:ext cx="9144000" cy="115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dirty="0" smtClean="0"/>
              <a:t>При </a:t>
            </a:r>
            <a:r>
              <a:rPr lang="ru-RU" sz="1400" b="1" dirty="0"/>
              <a:t>выборе площадки для строительства </a:t>
            </a:r>
            <a:r>
              <a:rPr lang="ru-RU" sz="1400" dirty="0"/>
              <a:t>производственного предприятия учитывают</a:t>
            </a:r>
            <a:r>
              <a:rPr lang="ru-RU" sz="1400" dirty="0" smtClean="0"/>
              <a:t>: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географические </a:t>
            </a:r>
            <a:r>
              <a:rPr lang="ru-RU" sz="1400" dirty="0"/>
              <a:t>и гидрологические </a:t>
            </a:r>
            <a:r>
              <a:rPr lang="ru-RU" sz="1400" dirty="0" smtClean="0"/>
              <a:t>условия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существующую </a:t>
            </a:r>
            <a:r>
              <a:rPr lang="ru-RU" sz="1400" dirty="0"/>
              <a:t>транспортную </a:t>
            </a:r>
            <a:r>
              <a:rPr lang="ru-RU" sz="1400" dirty="0" smtClean="0"/>
              <a:t>сеть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обеспеченность </a:t>
            </a:r>
            <a:r>
              <a:rPr lang="ru-RU" sz="1400" dirty="0"/>
              <a:t>района электроэнергией, водой, жилплощадью, культурно-бытовыми </a:t>
            </a:r>
            <a:r>
              <a:rPr lang="ru-RU" sz="1400" dirty="0" smtClean="0"/>
              <a:t>помещениями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противопожарные </a:t>
            </a:r>
            <a:r>
              <a:rPr lang="ru-RU" sz="1400" dirty="0"/>
              <a:t>и санитарно-технические </a:t>
            </a:r>
            <a:r>
              <a:rPr lang="ru-RU" sz="1400" dirty="0" smtClean="0"/>
              <a:t>условия</a:t>
            </a:r>
            <a:endParaRPr lang="ru-RU" sz="1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3501008"/>
            <a:ext cx="9144000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Оптимальный вариант размещения производственного предприятия </a:t>
            </a:r>
            <a:r>
              <a:rPr lang="ru-RU" sz="1400" dirty="0"/>
              <a:t>выбирают по </a:t>
            </a:r>
            <a:r>
              <a:rPr lang="ru-RU" sz="1400" b="1" dirty="0"/>
              <a:t>минимуму приведенных затрат </a:t>
            </a:r>
            <a:r>
              <a:rPr lang="ru-RU" sz="1400" dirty="0"/>
              <a:t>на производство и транспортирование продукции при одинаковом ее качестве по </a:t>
            </a:r>
            <a:r>
              <a:rPr lang="ru-RU" sz="1400" dirty="0" smtClean="0"/>
              <a:t>формуле:</a:t>
            </a:r>
          </a:p>
          <a:p>
            <a:endParaRPr lang="ru-RU" sz="1400" dirty="0"/>
          </a:p>
          <a:p>
            <a:pPr algn="ctr"/>
            <a:r>
              <a:rPr lang="ru-RU" sz="1400" b="1" i="1" dirty="0"/>
              <a:t>З</a:t>
            </a:r>
            <a:r>
              <a:rPr lang="ru-RU" sz="1400" b="1" i="1" baseline="-25000" dirty="0"/>
              <a:t>П</a:t>
            </a:r>
            <a:r>
              <a:rPr lang="ru-RU" sz="1400" b="1" dirty="0"/>
              <a:t> =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пр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тс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пер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тгп</a:t>
            </a:r>
            <a:r>
              <a:rPr lang="ru-RU" sz="1400" b="1" dirty="0"/>
              <a:t> + </a:t>
            </a:r>
            <a:r>
              <a:rPr lang="ru-RU" sz="1400" b="1" i="1" dirty="0" err="1" smtClean="0"/>
              <a:t>Е</a:t>
            </a:r>
            <a:r>
              <a:rPr lang="ru-RU" sz="1400" b="1" baseline="-25000" dirty="0" err="1" smtClean="0"/>
              <a:t>н</a:t>
            </a:r>
            <a:r>
              <a:rPr lang="ru-RU" sz="1400" b="1" dirty="0" smtClean="0"/>
              <a:t>·</a:t>
            </a:r>
            <a:r>
              <a:rPr lang="ru-RU" sz="1400" b="1" i="1" dirty="0" err="1" smtClean="0"/>
              <a:t>К</a:t>
            </a:r>
            <a:r>
              <a:rPr lang="ru-RU" sz="1400" b="1" baseline="-25000" dirty="0" err="1" smtClean="0"/>
              <a:t>уд</a:t>
            </a:r>
            <a:endParaRPr lang="ru-RU" sz="1400" b="1" baseline="-25000" dirty="0" smtClean="0"/>
          </a:p>
          <a:p>
            <a:pPr algn="ctr"/>
            <a:endParaRPr lang="ru-RU" sz="1400" b="1" dirty="0"/>
          </a:p>
          <a:p>
            <a:r>
              <a:rPr lang="ru-RU" sz="1400" dirty="0" smtClean="0"/>
              <a:t>где </a:t>
            </a:r>
            <a:r>
              <a:rPr lang="ru-RU" sz="1400" i="1" dirty="0" err="1"/>
              <a:t>С</a:t>
            </a:r>
            <a:r>
              <a:rPr lang="ru-RU" sz="1400" baseline="-25000" dirty="0" err="1"/>
              <a:t>пр</a:t>
            </a:r>
            <a:r>
              <a:rPr lang="ru-RU" sz="1400" dirty="0"/>
              <a:t> - затраты на приобретение сырья;</a:t>
            </a:r>
          </a:p>
          <a:p>
            <a:r>
              <a:rPr lang="ru-RU" sz="1400" i="1" dirty="0" err="1"/>
              <a:t>С</a:t>
            </a:r>
            <a:r>
              <a:rPr lang="ru-RU" sz="1400" baseline="-25000" dirty="0" err="1"/>
              <a:t>тс</a:t>
            </a:r>
            <a:r>
              <a:rPr lang="ru-RU" sz="1400" dirty="0"/>
              <a:t> - затраты на транспортирование сырья от места производства до перерабатывающего предприятия;</a:t>
            </a:r>
          </a:p>
          <a:p>
            <a:r>
              <a:rPr lang="ru-RU" sz="1400" i="1" dirty="0"/>
              <a:t>С</a:t>
            </a:r>
            <a:r>
              <a:rPr lang="ru-RU" sz="1400" baseline="-25000" dirty="0"/>
              <a:t>пер</a:t>
            </a:r>
            <a:r>
              <a:rPr lang="ru-RU" sz="1400" dirty="0"/>
              <a:t> - затраты предприятия на переработку сырья в готовую продукцию;</a:t>
            </a:r>
          </a:p>
          <a:p>
            <a:r>
              <a:rPr lang="ru-RU" sz="1400" i="1" dirty="0" err="1"/>
              <a:t>С</a:t>
            </a:r>
            <a:r>
              <a:rPr lang="ru-RU" sz="1400" baseline="-25000" dirty="0" err="1"/>
              <a:t>тгп</a:t>
            </a:r>
            <a:r>
              <a:rPr lang="ru-RU" sz="1400" dirty="0"/>
              <a:t> - затраты на транспортирование готовой продукции с предприятия потребителю;</a:t>
            </a:r>
          </a:p>
          <a:p>
            <a:r>
              <a:rPr lang="ru-RU" sz="1400" i="1" dirty="0" err="1"/>
              <a:t>Е</a:t>
            </a:r>
            <a:r>
              <a:rPr lang="ru-RU" sz="1400" baseline="-25000" dirty="0" err="1"/>
              <a:t>н</a:t>
            </a:r>
            <a:r>
              <a:rPr lang="ru-RU" sz="1400" dirty="0"/>
              <a:t> - нормативный коэффициент сравнительной эффективности капитальных вложений </a:t>
            </a:r>
            <a:r>
              <a:rPr lang="ru-RU" sz="1400" dirty="0" smtClean="0"/>
              <a:t>(</a:t>
            </a:r>
            <a:r>
              <a:rPr lang="ru-RU" sz="1400" i="1" dirty="0" err="1" smtClean="0"/>
              <a:t>Е</a:t>
            </a:r>
            <a:r>
              <a:rPr lang="ru-RU" sz="1400" baseline="-25000" dirty="0" err="1" smtClean="0"/>
              <a:t>н</a:t>
            </a:r>
            <a:r>
              <a:rPr lang="ru-RU" sz="1400" dirty="0" smtClean="0"/>
              <a:t> </a:t>
            </a:r>
            <a:r>
              <a:rPr lang="ru-RU" sz="1400" dirty="0"/>
              <a:t>= 0,12);</a:t>
            </a:r>
          </a:p>
          <a:p>
            <a:r>
              <a:rPr lang="ru-RU" sz="1400" i="1" dirty="0" err="1"/>
              <a:t>К</a:t>
            </a:r>
            <a:r>
              <a:rPr lang="ru-RU" sz="1400" baseline="-25000" dirty="0" err="1"/>
              <a:t>уд</a:t>
            </a:r>
            <a:r>
              <a:rPr lang="ru-RU" sz="1400" dirty="0"/>
              <a:t> - удельные капиталовложения на строительство предприятия,</a:t>
            </a:r>
          </a:p>
          <a:p>
            <a:pPr algn="ctr"/>
            <a:r>
              <a:rPr lang="ru-RU" sz="1400" b="1" dirty="0"/>
              <a:t> </a:t>
            </a:r>
            <a:r>
              <a:rPr lang="ru-RU" sz="1400" b="1" i="1" dirty="0" err="1"/>
              <a:t>К</a:t>
            </a:r>
            <a:r>
              <a:rPr lang="ru-RU" sz="1400" b="1" baseline="-25000" dirty="0" err="1"/>
              <a:t>уд</a:t>
            </a:r>
            <a:r>
              <a:rPr lang="ru-RU" sz="1400" b="1" dirty="0"/>
              <a:t> = </a:t>
            </a:r>
            <a:r>
              <a:rPr lang="ru-RU" sz="1400" b="1" i="1" dirty="0"/>
              <a:t>Ф</a:t>
            </a:r>
            <a:r>
              <a:rPr lang="ru-RU" sz="1400" b="1" dirty="0"/>
              <a:t>/</a:t>
            </a:r>
            <a:r>
              <a:rPr lang="ru-RU" sz="1400" b="1" i="1" dirty="0" err="1"/>
              <a:t>Q</a:t>
            </a:r>
            <a:r>
              <a:rPr lang="ru-RU" sz="1400" b="1" baseline="-25000" dirty="0" err="1"/>
              <a:t>г</a:t>
            </a:r>
            <a:r>
              <a:rPr lang="ru-RU" sz="1400" b="1" baseline="-25000" dirty="0"/>
              <a:t> </a:t>
            </a:r>
            <a:endParaRPr lang="ru-RU" sz="1400" b="1" baseline="-25000" dirty="0" smtClean="0"/>
          </a:p>
          <a:p>
            <a:pPr algn="ctr"/>
            <a:endParaRPr lang="ru-RU" sz="1400" b="1" baseline="-25000" dirty="0"/>
          </a:p>
          <a:p>
            <a:r>
              <a:rPr lang="ru-RU" sz="1400" dirty="0" smtClean="0"/>
              <a:t>где </a:t>
            </a:r>
            <a:r>
              <a:rPr lang="ru-RU" sz="1400" b="1" i="1" dirty="0" smtClean="0"/>
              <a:t> </a:t>
            </a:r>
            <a:r>
              <a:rPr lang="ru-RU" sz="1400" i="1" dirty="0" smtClean="0"/>
              <a:t>Ф</a:t>
            </a:r>
            <a:r>
              <a:rPr lang="ru-RU" sz="1400" dirty="0" smtClean="0"/>
              <a:t> </a:t>
            </a:r>
            <a:r>
              <a:rPr lang="ru-RU" sz="1400" dirty="0"/>
              <a:t>- стоимость основных промышленно-производственных фондов, </a:t>
            </a:r>
            <a:r>
              <a:rPr lang="ru-RU" sz="1400" dirty="0" smtClean="0"/>
              <a:t>  </a:t>
            </a:r>
          </a:p>
          <a:p>
            <a:r>
              <a:rPr lang="ru-RU" sz="1400" i="1" dirty="0" err="1" smtClean="0"/>
              <a:t>Q</a:t>
            </a:r>
            <a:r>
              <a:rPr lang="ru-RU" sz="1400" baseline="-25000" dirty="0" err="1" smtClean="0"/>
              <a:t>г</a:t>
            </a:r>
            <a:r>
              <a:rPr lang="ru-RU" sz="1400" dirty="0" smtClean="0"/>
              <a:t> </a:t>
            </a:r>
            <a:r>
              <a:rPr lang="ru-RU" sz="1400" dirty="0"/>
              <a:t>- годовая проектная мощность </a:t>
            </a:r>
            <a:r>
              <a:rPr lang="ru-RU" sz="1400" dirty="0" smtClean="0"/>
              <a:t>предприятия</a:t>
            </a:r>
            <a:endParaRPr lang="ru-RU" sz="1400" dirty="0"/>
          </a:p>
          <a:p>
            <a:r>
              <a:rPr lang="ru-RU" sz="1400" dirty="0"/>
              <a:t>	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44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9144000" cy="1224136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Изыскания</a:t>
            </a:r>
            <a:r>
              <a:rPr lang="ru-RU" sz="3800" i="1" dirty="0"/>
              <a:t> </a:t>
            </a:r>
            <a:r>
              <a:rPr lang="ru-RU" sz="3500" dirty="0" smtClean="0"/>
              <a:t>месторождений </a:t>
            </a:r>
            <a:r>
              <a:rPr lang="ru-RU" sz="3500" dirty="0"/>
              <a:t>песка, гравия, камня разделяют на три стадии:</a:t>
            </a:r>
          </a:p>
          <a:p>
            <a:pPr>
              <a:lnSpc>
                <a:spcPct val="120000"/>
              </a:lnSpc>
            </a:pPr>
            <a:r>
              <a:rPr lang="ru-RU" sz="3500" dirty="0" smtClean="0"/>
              <a:t>рекогносцировка</a:t>
            </a:r>
            <a:endParaRPr lang="ru-RU" sz="3500" dirty="0"/>
          </a:p>
          <a:p>
            <a:pPr>
              <a:lnSpc>
                <a:spcPct val="120000"/>
              </a:lnSpc>
            </a:pPr>
            <a:r>
              <a:rPr lang="ru-RU" sz="3500" dirty="0" smtClean="0"/>
              <a:t> поиск</a:t>
            </a:r>
            <a:endParaRPr lang="ru-RU" sz="3500" dirty="0"/>
          </a:p>
          <a:p>
            <a:pPr>
              <a:lnSpc>
                <a:spcPct val="120000"/>
              </a:lnSpc>
            </a:pPr>
            <a:r>
              <a:rPr lang="ru-RU" sz="3500" dirty="0" smtClean="0"/>
              <a:t>разведка</a:t>
            </a:r>
            <a:endParaRPr lang="ru-RU" sz="3500" dirty="0"/>
          </a:p>
          <a:p>
            <a:pPr>
              <a:buNone/>
            </a:pPr>
            <a:endParaRPr lang="ru-RU" sz="2600" dirty="0"/>
          </a:p>
          <a:p>
            <a:pPr>
              <a:buNone/>
            </a:pPr>
            <a:endParaRPr lang="ru-RU" dirty="0"/>
          </a:p>
        </p:txBody>
      </p:sp>
      <p:sp>
        <p:nvSpPr>
          <p:cNvPr id="40" name="Содержимое 2"/>
          <p:cNvSpPr txBox="1">
            <a:spLocks/>
          </p:cNvSpPr>
          <p:nvPr/>
        </p:nvSpPr>
        <p:spPr>
          <a:xfrm>
            <a:off x="251520" y="2521266"/>
            <a:ext cx="91440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1600" b="1" dirty="0" smtClean="0"/>
              <a:t>Карьер</a:t>
            </a:r>
            <a:r>
              <a:rPr lang="ru-RU" sz="1400" dirty="0" smtClean="0"/>
              <a:t> – это производственное предприятие, совокупность </a:t>
            </a:r>
            <a:r>
              <a:rPr lang="ru-RU" sz="1400" dirty="0"/>
              <a:t>горных выработок для открытой </a:t>
            </a:r>
            <a:r>
              <a:rPr lang="ru-RU" sz="1400" dirty="0" smtClean="0"/>
              <a:t>разработки</a:t>
            </a:r>
            <a:r>
              <a:rPr lang="ru-RU" sz="1400" dirty="0"/>
              <a:t> </a:t>
            </a:r>
            <a:r>
              <a:rPr lang="ru-RU" sz="1400" dirty="0" smtClean="0"/>
              <a:t>(реже </a:t>
            </a:r>
            <a:r>
              <a:rPr lang="ru-RU" sz="1400" dirty="0"/>
              <a:t>бывают разработки подземные </a:t>
            </a:r>
            <a:r>
              <a:rPr lang="ru-RU" sz="1400" dirty="0" smtClean="0"/>
              <a:t>и подводные). </a:t>
            </a:r>
            <a:endParaRPr lang="ru-RU" sz="1400" b="1" dirty="0" smtClean="0"/>
          </a:p>
          <a:p>
            <a:pPr>
              <a:lnSpc>
                <a:spcPct val="120000"/>
              </a:lnSpc>
            </a:pPr>
            <a:endParaRPr lang="ru-RU" sz="1600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Содержимое 2"/>
          <p:cNvSpPr txBox="1">
            <a:spLocks/>
          </p:cNvSpPr>
          <p:nvPr/>
        </p:nvSpPr>
        <p:spPr>
          <a:xfrm>
            <a:off x="276482" y="3184606"/>
            <a:ext cx="9144000" cy="1584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ru-RU" sz="1600" b="1" dirty="0" smtClean="0"/>
              <a:t>Промышленные карьеры </a:t>
            </a:r>
            <a:r>
              <a:rPr lang="ru-RU" sz="1400" dirty="0" smtClean="0"/>
              <a:t>- постоянно действующие, капитально оборудованные предприятия, созданные на базе мощных месторождений. Они снабжают дорожные стройки в радиусе до 1500 км. Промышленные карьеры, как правило, не подчинены дорожным хозяйствам.</a:t>
            </a:r>
          </a:p>
          <a:p>
            <a:endParaRPr lang="ru-RU" sz="1400" dirty="0" smtClean="0"/>
          </a:p>
          <a:p>
            <a:r>
              <a:rPr lang="ru-RU" sz="1600" b="1" dirty="0" smtClean="0"/>
              <a:t>Строительные карьеры </a:t>
            </a:r>
            <a:r>
              <a:rPr lang="ru-RU" sz="1500" dirty="0" smtClean="0"/>
              <a:t>- предприятия временного типа. Их организуют сами строительные организации. Срок эксплуатации составляет 1-3 года. Сооружения на таких карьерах временного типа, сборно-разборные и передвижные, средства механизации менее мощные, чем на промышленных карьерах.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2699792" y="2060848"/>
            <a:ext cx="3744416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ctr">
              <a:lnSpc>
                <a:spcPct val="120000"/>
              </a:lnSpc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месторождений</a:t>
            </a:r>
          </a:p>
          <a:p>
            <a:pPr algn="ctr">
              <a:lnSpc>
                <a:spcPct val="120000"/>
              </a:lnSpc>
            </a:pPr>
            <a:endParaRPr lang="ru-RU" b="1" dirty="0" smtClean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251520" y="4869160"/>
            <a:ext cx="9144000" cy="792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ru-RU" sz="1600" b="1" dirty="0" err="1" smtClean="0"/>
              <a:t>Притрассовые</a:t>
            </a:r>
            <a:r>
              <a:rPr lang="ru-RU" sz="1600" b="1" dirty="0" smtClean="0"/>
              <a:t> </a:t>
            </a:r>
            <a:r>
              <a:rPr lang="ru-RU" sz="1400" dirty="0" smtClean="0"/>
              <a:t>-</a:t>
            </a:r>
            <a:r>
              <a:rPr lang="ru-RU" sz="1400" b="1" dirty="0" smtClean="0"/>
              <a:t> </a:t>
            </a:r>
            <a:r>
              <a:rPr lang="ru-RU" sz="1400" dirty="0" smtClean="0"/>
              <a:t>создают </a:t>
            </a:r>
            <a:r>
              <a:rPr lang="ru-RU" sz="1400" dirty="0"/>
              <a:t>близ трассы строящейся дороги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 </a:t>
            </a:r>
          </a:p>
          <a:p>
            <a:r>
              <a:rPr lang="ru-RU" sz="1600" b="1" dirty="0" smtClean="0"/>
              <a:t>Базисные</a:t>
            </a:r>
            <a:r>
              <a:rPr lang="ru-RU" sz="1600" dirty="0" smtClean="0"/>
              <a:t> </a:t>
            </a:r>
            <a:r>
              <a:rPr lang="ru-RU" sz="1400" dirty="0" smtClean="0"/>
              <a:t>- создают </a:t>
            </a:r>
            <a:r>
              <a:rPr lang="ru-RU" sz="1400" dirty="0"/>
              <a:t>на мощных </a:t>
            </a:r>
            <a:r>
              <a:rPr lang="ru-RU" sz="1400" dirty="0" err="1"/>
              <a:t>притрассовых</a:t>
            </a:r>
            <a:r>
              <a:rPr lang="ru-RU" sz="1400" dirty="0"/>
              <a:t> месторождениях, а также на месторождениях, удаленных от трассы.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70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0" y="0"/>
            <a:ext cx="9144000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ru-RU" sz="1600" b="1" dirty="0" smtClean="0"/>
              <a:t>Технологический процесс разработки месторождения состоит из следующих работ</a:t>
            </a:r>
            <a:r>
              <a:rPr lang="ru-RU" sz="16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подготовительных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вскрышных</a:t>
            </a:r>
            <a:r>
              <a:rPr lang="ru-RU" sz="1400" dirty="0"/>
              <a:t>, добычных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транспортных  </a:t>
            </a:r>
            <a:r>
              <a:rPr lang="ru-RU" sz="1400" dirty="0"/>
              <a:t>и погрузочно-разгрузочных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переработка </a:t>
            </a:r>
            <a:r>
              <a:rPr lang="ru-RU" sz="1400" dirty="0"/>
              <a:t>материалов (при необходимости).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0" y="1124744"/>
            <a:ext cx="9144000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r>
              <a:rPr lang="ru-RU" sz="1600" b="1" dirty="0"/>
              <a:t>Важнейшим показателем эффективности открытых горных разработок </a:t>
            </a:r>
            <a:r>
              <a:rPr lang="ru-RU" sz="1500" dirty="0"/>
              <a:t>является </a:t>
            </a:r>
            <a:r>
              <a:rPr lang="ru-RU" sz="1700" b="1" dirty="0" smtClean="0"/>
              <a:t>коэффициент вскрыши</a:t>
            </a:r>
            <a:r>
              <a:rPr lang="ru-RU" sz="1700" b="1" dirty="0"/>
              <a:t> </a:t>
            </a:r>
            <a:r>
              <a:rPr lang="ru-RU" sz="1400" dirty="0" smtClean="0"/>
              <a:t>-  </a:t>
            </a:r>
          </a:p>
          <a:p>
            <a:r>
              <a:rPr lang="ru-RU" sz="1500" dirty="0" smtClean="0"/>
              <a:t>отношение </a:t>
            </a:r>
            <a:r>
              <a:rPr lang="ru-RU" sz="1500" dirty="0"/>
              <a:t>объема пустой породы к объему полезного </a:t>
            </a:r>
            <a:r>
              <a:rPr lang="ru-RU" sz="1500" dirty="0" smtClean="0"/>
              <a:t>ископаемого:</a:t>
            </a:r>
          </a:p>
          <a:p>
            <a:endParaRPr lang="ru-RU" sz="1400" dirty="0"/>
          </a:p>
          <a:p>
            <a:pPr algn="ctr"/>
            <a:r>
              <a:rPr lang="ru-RU" sz="1600" b="1" i="1" dirty="0"/>
              <a:t>                               </a:t>
            </a:r>
            <a:r>
              <a:rPr lang="ru-RU" sz="1600" b="1" i="1" dirty="0" err="1"/>
              <a:t>К</a:t>
            </a:r>
            <a:r>
              <a:rPr lang="ru-RU" sz="1600" b="1" baseline="-25000" dirty="0" err="1"/>
              <a:t>ср</a:t>
            </a:r>
            <a:r>
              <a:rPr lang="ru-RU" sz="1600" b="1" dirty="0"/>
              <a:t> = </a:t>
            </a:r>
            <a:r>
              <a:rPr lang="ru-RU" sz="1600" b="1" i="1" dirty="0" err="1"/>
              <a:t>V</a:t>
            </a:r>
            <a:r>
              <a:rPr lang="ru-RU" sz="1600" b="1" i="1" baseline="-25000" dirty="0" err="1"/>
              <a:t>в</a:t>
            </a:r>
            <a:r>
              <a:rPr lang="ru-RU" sz="1600" b="1" dirty="0"/>
              <a:t>/</a:t>
            </a:r>
            <a:r>
              <a:rPr lang="ru-RU" sz="1600" b="1" i="1" dirty="0" err="1"/>
              <a:t>V</a:t>
            </a:r>
            <a:r>
              <a:rPr lang="ru-RU" sz="1600" b="1" baseline="-25000" dirty="0" err="1"/>
              <a:t>п</a:t>
            </a:r>
            <a:r>
              <a:rPr lang="ru-RU" sz="1600" b="1" dirty="0"/>
              <a:t> </a:t>
            </a:r>
            <a:r>
              <a:rPr lang="ru-RU" sz="1600" b="1" dirty="0" smtClean="0"/>
              <a:t> </a:t>
            </a:r>
            <a:r>
              <a:rPr lang="ru-RU" sz="1600" b="1" dirty="0"/>
              <a:t>  </a:t>
            </a:r>
            <a:r>
              <a:rPr lang="ru-RU" sz="1400" dirty="0"/>
              <a:t>                                   </a:t>
            </a:r>
          </a:p>
          <a:p>
            <a:r>
              <a:rPr lang="ru-RU" sz="1500" dirty="0"/>
              <a:t>где </a:t>
            </a:r>
            <a:r>
              <a:rPr lang="ru-RU" sz="1500" i="1" dirty="0" err="1"/>
              <a:t>V</a:t>
            </a:r>
            <a:r>
              <a:rPr lang="ru-RU" sz="1500" i="1" baseline="-25000" dirty="0" err="1"/>
              <a:t>в</a:t>
            </a:r>
            <a:r>
              <a:rPr lang="ru-RU" sz="1500" dirty="0"/>
              <a:t> - объем вскрышных работ;</a:t>
            </a:r>
          </a:p>
          <a:p>
            <a:r>
              <a:rPr lang="ru-RU" sz="1500" i="1" dirty="0" err="1"/>
              <a:t>V</a:t>
            </a:r>
            <a:r>
              <a:rPr lang="ru-RU" sz="1500" baseline="-25000" dirty="0" err="1"/>
              <a:t>п</a:t>
            </a:r>
            <a:r>
              <a:rPr lang="ru-RU" sz="1500" dirty="0"/>
              <a:t> - объем полезного </a:t>
            </a:r>
            <a:r>
              <a:rPr lang="ru-RU" sz="1500" dirty="0" smtClean="0"/>
              <a:t>ископаемого.</a:t>
            </a:r>
            <a:endParaRPr kumimoji="0" lang="ru-RU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1700808"/>
            <a:ext cx="1152128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2492896"/>
            <a:ext cx="9144000" cy="4077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400" dirty="0"/>
              <a:t>Для выбора машин и оборудования по добыче горной породы необходимо знать характеристики полезного </a:t>
            </a:r>
            <a:r>
              <a:rPr lang="ru-RU" sz="1400" dirty="0" smtClean="0"/>
              <a:t>ископаемого (</a:t>
            </a:r>
            <a:r>
              <a:rPr lang="ru-RU" sz="1400" dirty="0" err="1" smtClean="0"/>
              <a:t>бурильность</a:t>
            </a:r>
            <a:r>
              <a:rPr lang="ru-RU" sz="1400" dirty="0"/>
              <a:t>, </a:t>
            </a:r>
            <a:r>
              <a:rPr lang="ru-RU" sz="1400" dirty="0" err="1"/>
              <a:t>раскалываемость</a:t>
            </a:r>
            <a:r>
              <a:rPr lang="ru-RU" sz="1400" dirty="0"/>
              <a:t>, твердость, </a:t>
            </a:r>
            <a:r>
              <a:rPr lang="ru-RU" sz="1400" dirty="0" err="1"/>
              <a:t>абразивность</a:t>
            </a:r>
            <a:r>
              <a:rPr lang="ru-RU" sz="1400" dirty="0"/>
              <a:t>, </a:t>
            </a:r>
            <a:r>
              <a:rPr lang="ru-RU" sz="1400" dirty="0" err="1" smtClean="0"/>
              <a:t>взрываемость</a:t>
            </a:r>
            <a:r>
              <a:rPr lang="ru-RU" sz="1400" dirty="0" smtClean="0"/>
              <a:t>). Для оценки прочности пользуются </a:t>
            </a:r>
            <a:r>
              <a:rPr lang="ru-RU" sz="1400" dirty="0"/>
              <a:t>классификацией профессора  </a:t>
            </a:r>
            <a:r>
              <a:rPr lang="ru-RU" sz="1400" dirty="0" err="1"/>
              <a:t>Протодьяконова</a:t>
            </a:r>
            <a:r>
              <a:rPr lang="ru-RU" sz="1400" dirty="0"/>
              <a:t> М. </a:t>
            </a:r>
            <a:r>
              <a:rPr lang="ru-RU" sz="1400" dirty="0" smtClean="0"/>
              <a:t>М.:</a:t>
            </a:r>
          </a:p>
          <a:p>
            <a:endParaRPr lang="ru-RU" sz="1600" dirty="0" smtClean="0"/>
          </a:p>
          <a:p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kumimoji="0" lang="ru-RU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87624" y="3429000"/>
          <a:ext cx="7128792" cy="252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/>
                <a:gridCol w="1782198"/>
                <a:gridCol w="1782198"/>
                <a:gridCol w="1782198"/>
              </a:tblGrid>
              <a:tr h="342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Категория породы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Степень крепости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Порода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Коэффициент крепости </a:t>
                      </a:r>
                      <a:r>
                        <a:rPr lang="en-US" sz="1400" i="1">
                          <a:latin typeface="Calibri"/>
                          <a:ea typeface="Times New Roman"/>
                          <a:cs typeface="Times New Roman"/>
                        </a:rPr>
                        <a:t>f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76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высшая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Плотные и вязкие кварциты и базальты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ΙΙΙ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крепкая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Гранит, очень крепкие песчаники и известняки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67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V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средняя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Глинистый сланец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4,0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67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VΙΙ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мягкая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Глина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ΙX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сыпучая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Песок, мелкий гравий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0,5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3" name="Содержимое 2"/>
          <p:cNvSpPr txBox="1">
            <a:spLocks/>
          </p:cNvSpPr>
          <p:nvPr/>
        </p:nvSpPr>
        <p:spPr>
          <a:xfrm>
            <a:off x="107504" y="6165304"/>
            <a:ext cx="91440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200" i="1" dirty="0"/>
              <a:t>Примечание: 1 </a:t>
            </a:r>
            <a:r>
              <a:rPr lang="en-US" sz="1200" i="1" dirty="0"/>
              <a:t>f</a:t>
            </a:r>
            <a:r>
              <a:rPr lang="ru-RU" sz="1200" i="1" dirty="0"/>
              <a:t> =100кг/см</a:t>
            </a:r>
            <a:r>
              <a:rPr lang="ru-RU" sz="1200" i="1" baseline="30000" dirty="0"/>
              <a:t>2</a:t>
            </a:r>
            <a:endParaRPr lang="ru-RU" sz="12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70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0" y="332656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400" dirty="0"/>
              <a:t>Извлечение полезного ископаемого производят слоями. </a:t>
            </a:r>
            <a:r>
              <a:rPr lang="ru-RU" sz="1400" b="1" i="1" dirty="0" smtClean="0"/>
              <a:t>Уступ</a:t>
            </a:r>
            <a:r>
              <a:rPr lang="ru-RU" sz="1400" dirty="0" smtClean="0"/>
              <a:t> – часть разрабатываемого месторождения, ограниченная горизонтальной и наклонной плоскостями. Уступ обслуживается отдельным транспортным горизонтом. </a:t>
            </a:r>
            <a:endParaRPr lang="ru-RU" sz="1400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96752"/>
            <a:ext cx="349611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716016" y="1700808"/>
            <a:ext cx="4176464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200" dirty="0" smtClean="0"/>
              <a:t>Элементы </a:t>
            </a:r>
            <a:r>
              <a:rPr lang="ru-RU" sz="1200" dirty="0"/>
              <a:t>горной выработки:</a:t>
            </a:r>
            <a:br>
              <a:rPr lang="ru-RU" sz="1200" dirty="0"/>
            </a:br>
            <a:r>
              <a:rPr lang="ru-RU" sz="1200" dirty="0"/>
              <a:t>1 - верхняя и нижняя площадки; 2 - откос уступа; 3 - бровка вскрыши уступа; 4 - вскрыша; </a:t>
            </a:r>
            <a:r>
              <a:rPr lang="ru-RU" sz="1200" dirty="0" err="1"/>
              <a:t>α </a:t>
            </a:r>
            <a:r>
              <a:rPr lang="ru-RU" sz="1200" dirty="0"/>
              <a:t>- угол откоса уступа; </a:t>
            </a:r>
            <a:r>
              <a:rPr lang="ru-RU" sz="1200" dirty="0" err="1"/>
              <a:t>β </a:t>
            </a:r>
            <a:r>
              <a:rPr lang="ru-RU" sz="1200" dirty="0"/>
              <a:t>- угол откоса вскрыши; Н</a:t>
            </a:r>
            <a:r>
              <a:rPr lang="ru-RU" sz="1200" baseline="-25000" dirty="0"/>
              <a:t>у</a:t>
            </a:r>
            <a:r>
              <a:rPr lang="ru-RU" sz="1200" dirty="0"/>
              <a:t> - высота уступа; </a:t>
            </a:r>
            <a:r>
              <a:rPr lang="ru-RU" sz="1200" dirty="0" err="1"/>
              <a:t>h</a:t>
            </a:r>
            <a:r>
              <a:rPr lang="ru-RU" sz="1200" dirty="0"/>
              <a:t> - высота </a:t>
            </a:r>
            <a:r>
              <a:rPr lang="ru-RU" sz="1200" dirty="0" err="1"/>
              <a:t>подуступа</a:t>
            </a:r>
            <a:endParaRPr lang="ru-RU" sz="1200" dirty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0" y="3933056"/>
            <a:ext cx="9144000" cy="18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ru-RU" sz="1400" b="1" i="1" dirty="0" err="1" smtClean="0"/>
              <a:t>Подуступ</a:t>
            </a:r>
            <a:r>
              <a:rPr lang="ru-RU" sz="1400" dirty="0" smtClean="0"/>
              <a:t> </a:t>
            </a:r>
            <a:r>
              <a:rPr lang="ru-RU" sz="1400" dirty="0"/>
              <a:t>-  часть </a:t>
            </a:r>
            <a:r>
              <a:rPr lang="ru-RU" sz="1400" dirty="0" smtClean="0"/>
              <a:t>уступа, </a:t>
            </a:r>
            <a:r>
              <a:rPr lang="ru-RU" sz="1400" dirty="0"/>
              <a:t>разделенного горизонтальными площадками, обслуживается транспортными средствами, общими для всего уступа. </a:t>
            </a:r>
            <a:endParaRPr lang="ru-RU" sz="1400" dirty="0" smtClean="0"/>
          </a:p>
          <a:p>
            <a:pPr algn="just"/>
            <a:r>
              <a:rPr lang="ru-RU" sz="1400" dirty="0" smtClean="0"/>
              <a:t>Место </a:t>
            </a:r>
            <a:r>
              <a:rPr lang="ru-RU" sz="1400" dirty="0"/>
              <a:t>на уступе или </a:t>
            </a:r>
            <a:r>
              <a:rPr lang="ru-RU" sz="1400" dirty="0" err="1"/>
              <a:t>подуступе</a:t>
            </a:r>
            <a:r>
              <a:rPr lang="ru-RU" sz="1400" dirty="0"/>
              <a:t>, где разрабатывают горную породу, называют </a:t>
            </a:r>
            <a:r>
              <a:rPr lang="ru-RU" sz="1400" b="1" dirty="0"/>
              <a:t>забоем</a:t>
            </a:r>
            <a:r>
              <a:rPr lang="ru-RU" sz="1400" dirty="0"/>
              <a:t>. </a:t>
            </a:r>
            <a:endParaRPr lang="ru-RU" sz="1400" dirty="0" smtClean="0"/>
          </a:p>
          <a:p>
            <a:pPr algn="just"/>
            <a:r>
              <a:rPr lang="ru-RU" sz="1400" dirty="0" smtClean="0"/>
              <a:t>Часть </a:t>
            </a:r>
            <a:r>
              <a:rPr lang="ru-RU" sz="1400" dirty="0"/>
              <a:t>уступа, предназначенная для размещения машин и оборудования, транспортирования горной породы, называется </a:t>
            </a:r>
            <a:r>
              <a:rPr lang="ru-RU" sz="1400" b="1" dirty="0"/>
              <a:t>рабочей площадкой</a:t>
            </a:r>
            <a:r>
              <a:rPr lang="ru-RU" sz="1400" dirty="0"/>
              <a:t>. </a:t>
            </a:r>
            <a:endParaRPr lang="ru-RU" sz="1400" dirty="0" smtClean="0"/>
          </a:p>
          <a:p>
            <a:pPr algn="just"/>
            <a:r>
              <a:rPr lang="ru-RU" sz="1400" dirty="0" smtClean="0"/>
              <a:t>Часть </a:t>
            </a:r>
            <a:r>
              <a:rPr lang="ru-RU" sz="1400" dirty="0"/>
              <a:t>уступа по длине, подготовленная для производства работ, называется </a:t>
            </a:r>
            <a:r>
              <a:rPr lang="ru-RU" sz="1400" b="1" dirty="0"/>
              <a:t>фронтом работ.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214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5638" y="1214438"/>
            <a:ext cx="5778500" cy="4824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350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05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 eaLnBrk="1" hangingPunct="1">
              <a:defRPr/>
            </a:pP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2420135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988" y="476250"/>
            <a:ext cx="7705725" cy="6186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 eaLnBrk="1" hangingPunct="1">
              <a:defRPr/>
            </a:pP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157504253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2102</TotalTime>
  <Words>1281</Words>
  <Application>Microsoft Office PowerPoint</Application>
  <PresentationFormat>Экран (4:3)</PresentationFormat>
  <Paragraphs>174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ＭＳ Ｐゴシック</vt:lpstr>
      <vt:lpstr>Arial</vt:lpstr>
      <vt:lpstr>Calibri</vt:lpstr>
      <vt:lpstr>Century Gothic</vt:lpstr>
      <vt:lpstr>Times New Roman</vt:lpstr>
      <vt:lpstr>Wingdings 3</vt:lpstr>
      <vt:lpstr>Легкий дым</vt:lpstr>
      <vt:lpstr> Организация и планирование строительства  транспортных сооружений</vt:lpstr>
      <vt:lpstr>ОиПСТР Тема 8 Лекция 12 Производственная база дорожного строительства.</vt:lpstr>
      <vt:lpstr>Лекция 1  Назначение, классификация и размещение производственных предприятий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94</cp:revision>
  <dcterms:created xsi:type="dcterms:W3CDTF">2014-09-03T06:40:38Z</dcterms:created>
  <dcterms:modified xsi:type="dcterms:W3CDTF">2021-12-22T09:33:26Z</dcterms:modified>
</cp:coreProperties>
</file>